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  <p:sldMasterId id="2147483731" r:id="rId2"/>
    <p:sldMasterId id="2147483690" r:id="rId3"/>
    <p:sldMasterId id="2147483704" r:id="rId4"/>
    <p:sldMasterId id="2147483718" r:id="rId5"/>
  </p:sldMasterIdLst>
  <p:notesMasterIdLst>
    <p:notesMasterId r:id="rId42"/>
  </p:notesMasterIdLst>
  <p:sldIdLst>
    <p:sldId id="899" r:id="rId6"/>
    <p:sldId id="256" r:id="rId7"/>
    <p:sldId id="962" r:id="rId8"/>
    <p:sldId id="963" r:id="rId9"/>
    <p:sldId id="964" r:id="rId10"/>
    <p:sldId id="965" r:id="rId11"/>
    <p:sldId id="966" r:id="rId12"/>
    <p:sldId id="967" r:id="rId13"/>
    <p:sldId id="968" r:id="rId14"/>
    <p:sldId id="969" r:id="rId15"/>
    <p:sldId id="970" r:id="rId16"/>
    <p:sldId id="971" r:id="rId17"/>
    <p:sldId id="972" r:id="rId18"/>
    <p:sldId id="973" r:id="rId19"/>
    <p:sldId id="974" r:id="rId20"/>
    <p:sldId id="975" r:id="rId21"/>
    <p:sldId id="976" r:id="rId22"/>
    <p:sldId id="977" r:id="rId23"/>
    <p:sldId id="978" r:id="rId24"/>
    <p:sldId id="979" r:id="rId25"/>
    <p:sldId id="980" r:id="rId26"/>
    <p:sldId id="981" r:id="rId27"/>
    <p:sldId id="982" r:id="rId28"/>
    <p:sldId id="983" r:id="rId29"/>
    <p:sldId id="984" r:id="rId30"/>
    <p:sldId id="985" r:id="rId31"/>
    <p:sldId id="986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996" r:id="rId41"/>
  </p:sldIdLst>
  <p:sldSz cx="9144000" cy="5143500" type="screen16x9"/>
  <p:notesSz cx="6858000" cy="9144000"/>
  <p:embeddedFontLst>
    <p:embeddedFont>
      <p:font typeface="Roboto" charset="0"/>
      <p:regular r:id="rId43"/>
      <p:bold r:id="rId44"/>
      <p:italic r:id="rId45"/>
      <p:boldItalic r:id="rId46"/>
    </p:embeddedFont>
    <p:embeddedFont>
      <p:font typeface="Calibri" pitchFamily="34" charset="0"/>
      <p:regular r:id="rId47"/>
      <p:bold r:id="rId48"/>
      <p:italic r:id="rId49"/>
      <p:boldItalic r:id="rId50"/>
    </p:embeddedFont>
    <p:embeddedFont>
      <p:font typeface="Calibri Light" pitchFamily="34" charset="0"/>
      <p:regular r:id="rId51"/>
      <p:italic r:id="rId52"/>
    </p:embeddedFont>
    <p:embeddedFont>
      <p:font typeface="Rockwell" pitchFamily="18" charset="0"/>
      <p:regular r:id="rId53"/>
      <p:bold r:id="rId54"/>
      <p:italic r:id="rId55"/>
      <p:boldItalic r:id="rId56"/>
    </p:embeddedFont>
    <p:embeddedFont>
      <p:font typeface="Webdings" pitchFamily="18" charset="2"/>
      <p:regular r:id="rId57"/>
    </p:embeddedFont>
    <p:embeddedFont>
      <p:font typeface="Wingdings 2" pitchFamily="18" charset="2"/>
      <p:regular r:id="rId58"/>
    </p:embeddedFont>
    <p:embeddedFont>
      <p:font typeface="Rambla" charset="0"/>
      <p:regular r:id="rId59"/>
      <p:bold r:id="rId60"/>
      <p:italic r:id="rId61"/>
      <p:boldItalic r:id="rId62"/>
    </p:embeddedFont>
  </p:embeddedFontLst>
  <p:custShowLst>
    <p:custShow name="Custom Show 1" id="0">
      <p:sldLst/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urav Pandey" initials="GP" lastIdx="4" clrIdx="0">
    <p:extLst>
      <p:ext uri="{19B8F6BF-5375-455C-9EA6-DF929625EA0E}">
        <p15:presenceInfo xmlns:p15="http://schemas.microsoft.com/office/powerpoint/2012/main" xmlns="" userId="Gaurav Pand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7E4"/>
    <a:srgbClr val="4DB6E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1185" autoAdjust="0"/>
    <p:restoredTop sz="80824" autoAdjust="0"/>
  </p:normalViewPr>
  <p:slideViewPr>
    <p:cSldViewPr snapToGrid="0">
      <p:cViewPr>
        <p:scale>
          <a:sx n="90" d="100"/>
          <a:sy n="90" d="100"/>
        </p:scale>
        <p:origin x="-58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183df93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183df93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e90714e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e90714e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3C4365E-A6DC-5845-8FA5-75342F503B2B}"/>
              </a:ext>
            </a:extLst>
          </p:cNvPr>
          <p:cNvSpPr/>
          <p:nvPr userDrawn="1"/>
        </p:nvSpPr>
        <p:spPr>
          <a:xfrm>
            <a:off x="0" y="2052625"/>
            <a:ext cx="9144000" cy="1564553"/>
          </a:xfrm>
          <a:prstGeom prst="rect">
            <a:avLst/>
          </a:prstGeom>
          <a:solidFill>
            <a:srgbClr val="4DB7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71D201-3DA2-9B41-9481-B826A2E3A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55216" y="1333895"/>
            <a:ext cx="2026368" cy="623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DCFC23-0D3B-8F46-8D4C-28884166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711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>
  <p:cSld name="1_Content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27062"/>
            <a:ext cx="9147300" cy="444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25413" y="4869263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 rtl="0">
              <a:spcBef>
                <a:spcPts val="0"/>
              </a:spcBef>
              <a:buNone/>
              <a:defRPr sz="1600" b="0" i="0" u="none" strike="noStrike" cap="none">
                <a:solidFill>
                  <a:srgbClr val="DFE0D3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243884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55FA25-8A1E-1147-9A17-1233620F3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  <p:sp>
        <p:nvSpPr>
          <p:cNvPr id="6" name="Google Shape;49;p12">
            <a:extLst>
              <a:ext uri="{FF2B5EF4-FFF2-40B4-BE49-F238E27FC236}">
                <a16:creationId xmlns:a16="http://schemas.microsoft.com/office/drawing/2014/main" xmlns="" id="{ACB223AD-D30C-3F4B-B16B-266B78D473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320687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38480" y="228600"/>
            <a:ext cx="7924800" cy="2552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rgbClr val="0070C0"/>
                </a:solidFill>
                <a:latin typeface="Glasgow-Medium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33400" y="619125"/>
            <a:ext cx="8077200" cy="3952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buSzPct val="140000"/>
              <a:buFontTx/>
              <a:buNone/>
              <a:defRPr sz="975" b="1" baseline="0">
                <a:solidFill>
                  <a:srgbClr val="0051A2"/>
                </a:solidFill>
              </a:defRPr>
            </a:lvl1pPr>
            <a:lvl2pPr marL="0" indent="171450">
              <a:buSzPct val="130000"/>
              <a:buFontTx/>
              <a:buBlip>
                <a:blip r:embed="rId2"/>
              </a:buBlip>
              <a:defRPr sz="1050" b="1" baseline="0">
                <a:solidFill>
                  <a:srgbClr val="0051A2"/>
                </a:solidFill>
              </a:defRPr>
            </a:lvl2pPr>
            <a:lvl3pPr marL="292894" indent="-128588">
              <a:buClr>
                <a:srgbClr val="E86C0A"/>
              </a:buClr>
              <a:buFont typeface="Webdings" pitchFamily="18" charset="2"/>
              <a:buChar char=""/>
              <a:defRPr sz="900">
                <a:solidFill>
                  <a:srgbClr val="404040"/>
                </a:solidFill>
              </a:defRPr>
            </a:lvl3pPr>
            <a:lvl4pPr marL="407194" indent="-114300">
              <a:buClr>
                <a:srgbClr val="00B0F0"/>
              </a:buClr>
              <a:buSzPct val="75000"/>
              <a:buFont typeface="Wingdings 2" pitchFamily="18" charset="2"/>
              <a:buChar char="æ"/>
              <a:defRPr sz="750" baseline="0">
                <a:solidFill>
                  <a:srgbClr val="404040"/>
                </a:solidFill>
              </a:defRPr>
            </a:lvl4pPr>
            <a:lvl5pPr marL="492919" indent="-85725">
              <a:buClr>
                <a:srgbClr val="00B050"/>
              </a:buClr>
              <a:buSzPct val="100000"/>
              <a:buFont typeface="Wingdings" pitchFamily="2" charset="2"/>
              <a:buChar char=""/>
              <a:defRPr sz="750" i="1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98C36A-3928-824A-9612-1342551F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  <p:sp>
        <p:nvSpPr>
          <p:cNvPr id="8" name="Google Shape;49;p12">
            <a:extLst>
              <a:ext uri="{FF2B5EF4-FFF2-40B4-BE49-F238E27FC236}">
                <a16:creationId xmlns:a16="http://schemas.microsoft.com/office/drawing/2014/main" xmlns="" id="{55682D29-F77E-AE43-8B79-A68BE110F7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11215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07655-C06A-B747-801B-31447E9E0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D26ABBD-9E26-4847-8E5A-1DF1E1D23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AD74CD-2E49-194B-BE15-7C07029A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7C0D6F-D660-AA45-B75B-4A84D1AB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0436E2-B3AD-5F4E-99C1-C54CB2A97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276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A707FC-92A3-174B-B299-396AD1E2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4F938A-BF5F-D34C-BA48-5E370FF6A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87693F-A3EF-C641-8902-BC3E5FAA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51019F-ACB9-BD4A-B73B-DC6912D2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813921-E2AA-DA4E-94F5-5D5DB82F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203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CBCCC-7F1F-4346-B5C1-8A0BFE06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76B5BA-9943-1844-A247-A567F8EC6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B4D2E97-1AEF-AB4E-A7A1-7D59DF29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2C38AF-D2BD-1C46-A912-980E197EE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885955-C0E5-F24A-964E-F3961213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9498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9A3728-BF4A-7C49-BDC1-E3AA8D64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C3AE88-6720-C444-AE0C-5240FF228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99EB432-CDB1-D142-81C9-0359E41FB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0AF6F9D-F24D-8546-A5D7-7A525BCD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88A75B1-6462-6144-8D13-BA111F1F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6FC50CE-5963-514B-B4D6-965F7C06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463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5B2983-F6CD-644E-8D12-773BAD5F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A279F0-A58A-514B-B5BE-CC978884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D992DA-C2FB-E94C-AD06-772B6A107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51F1835-765D-B74D-B275-ACA211F76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6CB8A5-D2ED-4448-ADFC-DCE9CE286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37C8AC3-B3A1-234C-99A9-3621210F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F7776CD-3F10-794B-B338-9B901F058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6C51999-E39A-0644-B4D5-C29984C5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4686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76E5D3-3CAF-8949-AD9A-BF952A40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4F633CD-E03B-F647-951B-0F9D702D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B84ECF2-83B8-9A42-A5AE-EC4D7000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5E0C4D-FB58-0544-8180-B6FD49D8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645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92DDB47-671B-D14A-8D96-EE60ACA0F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D290C63-5800-FB40-8DF6-B54B27DB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E142EC2-D2E3-C249-B321-33CCA682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852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522651-6475-214D-9202-3724CF44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4307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27A758-105E-B749-A725-58557FDE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474BB8-ACC7-9E43-96F1-C6C377B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AE5FD96-BB89-AC44-8998-E32FE36F2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63663C-EFE6-5D4A-B90A-3A2FE27E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74C989-E185-784A-B6ED-BDB87CE0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2236CA-781D-104A-8FEE-476528AE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1574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85B07-B5DF-AF41-9AD8-F10E1D20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9B13B55-4A03-8648-A70D-A26C30479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4BE82CE-AA9D-8E4A-AD4A-19262A3D1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9EE14A4-0C3B-E849-AAC8-ECE8F025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727A2A-31A6-6A4F-9B36-902563D8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718DA4A-FB24-9340-9248-E95D4E6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0550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93B75-3602-4948-92F4-A9EA8450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F57023-4783-784C-884E-09015D45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156B67-0146-4A47-80E4-E4C6AE44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94687F-5A13-F44B-A170-54653B9D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FFD0CD-074D-6344-9C1A-FDBB6F65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9583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9687BBF-663F-3046-8683-4C66E5787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87A0387-738D-A04F-AA3A-A0F9F56A1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F20285-CEDA-1C4C-8DCB-29B01647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66C0B1-718D-CF4B-9083-09C92DA28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E5F6D4-EF43-2241-9BF8-82D55891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3424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6835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66065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19762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05371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62575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3648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8234F5-E7CC-2748-88FE-2A0B69C8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28063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21402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78881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37584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22939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20685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95075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 preserve="1">
  <p:cSld name="1_Content Layout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/>
        </p:nvSpPr>
        <p:spPr>
          <a:xfrm>
            <a:off x="1" y="427062"/>
            <a:ext cx="9147300" cy="44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 txBox="1">
            <a:spLocks noGrp="1"/>
          </p:cNvSpPr>
          <p:nvPr>
            <p:ph type="sldNum" idx="12"/>
          </p:nvPr>
        </p:nvSpPr>
        <p:spPr>
          <a:xfrm>
            <a:off x="8525414" y="4869262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65165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09663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30571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670559" y="392773"/>
            <a:ext cx="81356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83339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77FBD0-BB00-F846-8213-8F4F42CB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8342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71175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5646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917625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840141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223172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5" name="Google Shape;14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424707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462531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5017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Layout" preserve="1">
  <p:cSld name="1_Content Layout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/>
          <p:nvPr/>
        </p:nvSpPr>
        <p:spPr>
          <a:xfrm>
            <a:off x="0" y="427062"/>
            <a:ext cx="9147300" cy="44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6500" tIns="33250" rIns="66500" bIns="33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mbla"/>
              <a:ea typeface="Rambla"/>
              <a:cs typeface="Rambla"/>
              <a:sym typeface="Rambla"/>
            </a:endParaRPr>
          </a:p>
        </p:txBody>
      </p:sp>
      <p:sp>
        <p:nvSpPr>
          <p:cNvPr id="154" name="Google Shape;154;p40"/>
          <p:cNvSpPr txBox="1">
            <a:spLocks noGrp="1"/>
          </p:cNvSpPr>
          <p:nvPr>
            <p:ph type="sldNum" idx="12"/>
          </p:nvPr>
        </p:nvSpPr>
        <p:spPr>
          <a:xfrm>
            <a:off x="8525413" y="4869263"/>
            <a:ext cx="618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marL="0" lvl="1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marL="0" lvl="2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marL="0" lvl="3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marL="0" lvl="4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marL="0" lvl="5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marL="0" lvl="6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marL="0" lvl="7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marL="0" lvl="8" indent="0" algn="ctr" rtl="0">
              <a:spcBef>
                <a:spcPts val="0"/>
              </a:spcBef>
              <a:buNone/>
              <a:defRPr sz="1000" b="0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132300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dt" idx="10"/>
          </p:nvPr>
        </p:nvSpPr>
        <p:spPr>
          <a:xfrm>
            <a:off x="6400800" y="4767263"/>
            <a:ext cx="2289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38"/>
          <p:cNvSpPr txBox="1">
            <a:spLocks noGrp="1"/>
          </p:cNvSpPr>
          <p:nvPr>
            <p:ph type="ftr" idx="11"/>
          </p:nvPr>
        </p:nvSpPr>
        <p:spPr>
          <a:xfrm>
            <a:off x="2898648" y="4767263"/>
            <a:ext cx="350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8365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2BAC8A-207D-474E-8EC1-72B9B1A5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8828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4" name="Google Shape;164;p4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80678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154494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6" name="Google Shape;176;p44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7" name="Google Shape;177;p4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3893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73666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" name="Google Shape;18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Google Shape;18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94555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1" name="Google Shape;191;p4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7224438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7" name="Google Shape;197;p4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0" name="Google Shape;200;p4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86823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4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935016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0" name="Google Shape;210;p5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1" name="Google Shape;211;p50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Google Shape;212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0242368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7" name="Google Shape;217;p51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9" name="Google Shape;219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23307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91CE3B-59C0-334F-B439-93096977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16674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52"/>
          <p:cNvSpPr txBox="1">
            <a:spLocks noGrp="1"/>
          </p:cNvSpPr>
          <p:nvPr>
            <p:ph type="body" idx="1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Google Shape;225;p5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842885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>
            <a:spLocks noGrp="1"/>
          </p:cNvSpPr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0" name="Google Shape;230;p5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Google Shape;231;p5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76459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99D1A2E-A895-2E4D-A42A-32C5E18E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126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BE38C49-DFB9-4B46-8747-656BFB770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293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8BDBB6-800A-DC4B-83BC-A8CC00A9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749" y="4781006"/>
            <a:ext cx="839777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2312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6B0FC56-B51C-C541-9BA1-E5549847E92B}"/>
              </a:ext>
            </a:extLst>
          </p:cNvPr>
          <p:cNvSpPr/>
          <p:nvPr userDrawn="1"/>
        </p:nvSpPr>
        <p:spPr>
          <a:xfrm>
            <a:off x="0" y="445025"/>
            <a:ext cx="311700" cy="399706"/>
          </a:xfrm>
          <a:prstGeom prst="rect">
            <a:avLst/>
          </a:prstGeom>
          <a:solidFill>
            <a:srgbClr val="4DB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xmlns="" id="{3F320C50-3C66-1948-B592-C6F995CA35DE}"/>
              </a:ext>
            </a:extLst>
          </p:cNvPr>
          <p:cNvSpPr/>
          <p:nvPr userDrawn="1"/>
        </p:nvSpPr>
        <p:spPr>
          <a:xfrm rot="5400000">
            <a:off x="340206" y="416519"/>
            <a:ext cx="399706" cy="456718"/>
          </a:xfrm>
          <a:prstGeom prst="triangle">
            <a:avLst>
              <a:gd name="adj" fmla="val 0"/>
            </a:avLst>
          </a:prstGeom>
          <a:solidFill>
            <a:srgbClr val="4DB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60060B4-E9C9-8047-AB56-AF89CDFB2A34}"/>
              </a:ext>
            </a:extLst>
          </p:cNvPr>
          <p:cNvSpPr txBox="1"/>
          <p:nvPr userDrawn="1"/>
        </p:nvSpPr>
        <p:spPr>
          <a:xfrm>
            <a:off x="2919790" y="4881890"/>
            <a:ext cx="27142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4DB6E3"/>
                </a:solidFill>
              </a:rPr>
              <a:t>DOu</a:t>
            </a:r>
            <a:r>
              <a:rPr lang="en-US" sz="1100" dirty="0">
                <a:solidFill>
                  <a:srgbClr val="4DB6E3"/>
                </a:solidFill>
              </a:rPr>
              <a:t> – Certified Tester in DevOps (CTD)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028EA11-B9B7-644F-A486-D174BFC8F25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28962" y="-61066"/>
            <a:ext cx="635691" cy="6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2244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7" r:id="rId10"/>
    <p:sldLayoutId id="2147483688" r:id="rId11"/>
    <p:sldLayoutId id="214748368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4B79273-DC78-9E4E-B25F-6B3A05ED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18000F-F3B8-7D4A-9A90-768E57C93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90C4DB-3612-0144-B4F1-797DE5142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0AA315-4612-3340-B54C-33BDDD93D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A8239C-B480-8E43-BB12-42093E1E4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6834C-41AE-B14A-9EE4-63E3D15304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048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57A8D71-400B-064E-89B0-E59A0C0BB5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43600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768418" y="314389"/>
            <a:ext cx="8063882" cy="61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873229-A0AE-DD4B-BCF9-668C98AA83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60930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8" name="Google Shape;158;p4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4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A38147-FE1F-6F4A-833C-E3B5E55727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396" y="4781006"/>
            <a:ext cx="852484" cy="25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02060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ec2-3-86-64-81.compute-1.amazonaws.com:808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3C23D9-E0FE-4F67-A0EB-FB5292A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496B74-2FA1-472D-8ECD-D9791B9A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dirty="0"/>
              <a:t>us learn how to use Docker on cloud (</a:t>
            </a:r>
            <a:r>
              <a:rPr lang="en-US" dirty="0" smtClean="0"/>
              <a:t>AWS)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834037-9B24-40AD-8FFB-02ECBF8C9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xmlns="" val="252577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Adding Storage(Keep as default)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543050"/>
            <a:ext cx="5611779" cy="17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Add Tags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Adding Tags(Keep as default)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19400" y="1428750"/>
            <a:ext cx="5792996" cy="18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Configure Security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Configuring Security Group(Keep as default)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71800" y="1600200"/>
            <a:ext cx="5791200" cy="182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Review and Launch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Reviewing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371600"/>
            <a:ext cx="6096000" cy="1921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Launch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Key-Pair Creation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143000"/>
            <a:ext cx="6200926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314451"/>
            <a:ext cx="198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Select </a:t>
            </a:r>
            <a:r>
              <a:rPr lang="en-US" b="1" dirty="0"/>
              <a:t>Create a new key pair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Enter key pair name(e.g. </a:t>
            </a:r>
            <a:r>
              <a:rPr lang="en-US" dirty="0" err="1"/>
              <a:t>CloudKey</a:t>
            </a:r>
            <a:r>
              <a:rPr lang="en-US" dirty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Click Download Key Pair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Key (.</a:t>
            </a:r>
            <a:r>
              <a:rPr lang="en-US" dirty="0" err="1"/>
              <a:t>pem</a:t>
            </a:r>
            <a:r>
              <a:rPr lang="en-US" dirty="0"/>
              <a:t>) will be downloaded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Launch Status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1"/>
            <a:ext cx="6400800" cy="144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16573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instance id(e.g. i-0535b7…)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EC2 Dashboard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257300"/>
            <a:ext cx="6172200" cy="189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3400" y="154305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Running Instances link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Running Instance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0"/>
            <a:ext cx="6247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1030014"/>
            <a:ext cx="1295400" cy="405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Drag the page from left to right, you will find Security Groups section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Security Groups link(e.g. launch-wizard-2)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You will navigate to Inbound section(next slide)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600450"/>
            <a:ext cx="12763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Create an In-bound rule on AWS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56138"/>
            <a:ext cx="1295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 Click Edit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Add 2 rules(All TCP)</a:t>
            </a:r>
          </a:p>
          <a:p>
            <a:r>
              <a:rPr lang="en-US" sz="1400" dirty="0" smtClean="0"/>
              <a:t>Note: SSH rule will be shown in the list default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Save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3257550"/>
            <a:ext cx="8229600" cy="141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Running Instance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28750"/>
            <a:ext cx="624725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1543051"/>
            <a:ext cx="1295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Come back to running instance page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Connect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AWS and Docker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A131B67-17D7-5241-B594-B28898C1D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Connecting To Instance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63158" y="1563414"/>
            <a:ext cx="5105400" cy="28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1485900"/>
            <a:ext cx="129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We will use </a:t>
            </a:r>
            <a:r>
              <a:rPr lang="en-US" dirty="0" err="1"/>
              <a:t>PuTTy</a:t>
            </a:r>
            <a:r>
              <a:rPr lang="en-US" dirty="0"/>
              <a:t> to access AWS 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Using </a:t>
            </a:r>
            <a:r>
              <a:rPr lang="en-US" sz="3600" dirty="0" err="1" smtClean="0"/>
              <a:t>Puttygen</a:t>
            </a:r>
            <a:r>
              <a:rPr lang="en-US" sz="3600" dirty="0" smtClean="0"/>
              <a:t> to Import Key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143000"/>
            <a:ext cx="3022276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1000" y="966952"/>
            <a:ext cx="1600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/>
              <a:t> Launch puttygen.exe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Load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Browse key(.</a:t>
            </a:r>
            <a:r>
              <a:rPr lang="en-US" sz="1200" dirty="0" err="1"/>
              <a:t>pem</a:t>
            </a:r>
            <a:r>
              <a:rPr lang="en-US" sz="1200" dirty="0"/>
              <a:t>) from machine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Save private key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Click </a:t>
            </a:r>
            <a:r>
              <a:rPr lang="en-US" sz="1200" b="1" dirty="0"/>
              <a:t>Yes</a:t>
            </a:r>
            <a:r>
              <a:rPr lang="en-US" sz="1200" dirty="0"/>
              <a:t> on pop-up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Browse the location</a:t>
            </a:r>
          </a:p>
          <a:p>
            <a:r>
              <a:rPr lang="en-US" sz="1200" dirty="0"/>
              <a:t>(e.g. C:\DO-United\Tools\) where you want to save new key(.</a:t>
            </a:r>
            <a:r>
              <a:rPr lang="en-US" sz="1200" dirty="0" err="1"/>
              <a:t>ppk</a:t>
            </a:r>
            <a:r>
              <a:rPr lang="en-US" sz="1200" dirty="0"/>
              <a:t>) &amp; Save it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/>
              <a:t> Close Putty Key Generator window</a:t>
            </a:r>
          </a:p>
          <a:p>
            <a:pPr>
              <a:buFont typeface="Arial" pitchFamily="34" charset="0"/>
              <a:buChar char="•"/>
            </a:pPr>
            <a:endParaRPr lang="en-US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143000"/>
            <a:ext cx="3048000" cy="224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429000"/>
            <a:ext cx="27622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Using Putty to Connect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143000"/>
            <a:ext cx="2819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Launch putty.exe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Session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Enter AWS Host  Name or IP address(e.g.  Ec2-13-233…)</a:t>
            </a:r>
          </a:p>
          <a:p>
            <a:r>
              <a:rPr lang="en-US" sz="1400" dirty="0"/>
              <a:t>Note: AWS Host name / IP address  will be available on your AWS web account</a:t>
            </a: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257300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User </a:t>
            </a:r>
            <a:r>
              <a:rPr lang="en-US" sz="3600" dirty="0" smtClean="0">
                <a:sym typeface="Wingdings" pitchFamily="2" charset="2"/>
              </a:rPr>
              <a:t></a:t>
            </a:r>
            <a:r>
              <a:rPr lang="en-US" sz="3600" dirty="0" smtClean="0"/>
              <a:t> </a:t>
            </a:r>
            <a:r>
              <a:rPr lang="en-US" sz="3600" dirty="0" err="1" smtClean="0"/>
              <a:t>ubuntu</a:t>
            </a:r>
            <a:r>
              <a:rPr lang="en-US" sz="3600" dirty="0" smtClean="0"/>
              <a:t>/ec2-user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085850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81000" y="1143000"/>
            <a:ext cx="160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Connection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Data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 </a:t>
            </a:r>
            <a:r>
              <a:rPr lang="en-US" sz="1400" dirty="0"/>
              <a:t>Enter username(e.g. </a:t>
            </a:r>
            <a:r>
              <a:rPr lang="en-US" sz="1400" dirty="0" err="1"/>
              <a:t>ubuntu</a:t>
            </a:r>
            <a:r>
              <a:rPr lang="en-US" sz="1400" dirty="0"/>
              <a:t>/ec2-user) in </a:t>
            </a:r>
            <a:r>
              <a:rPr lang="en-US" sz="1400" b="1" dirty="0"/>
              <a:t>Auto-login username </a:t>
            </a:r>
            <a:r>
              <a:rPr lang="en-US" sz="1400" dirty="0"/>
              <a:t>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Selecting the Private Key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SSH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Go to </a:t>
            </a:r>
            <a:r>
              <a:rPr lang="en-US" sz="1400" b="1" dirty="0"/>
              <a:t>Auth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Browse key(.</a:t>
            </a:r>
            <a:r>
              <a:rPr lang="en-US" sz="1400" dirty="0" err="1"/>
              <a:t>ppk</a:t>
            </a:r>
            <a:r>
              <a:rPr lang="en-US" sz="1400" dirty="0"/>
              <a:t>) from machine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Click </a:t>
            </a:r>
            <a:r>
              <a:rPr lang="en-US" sz="1400" dirty="0" smtClean="0"/>
              <a:t>Open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Click Yes</a:t>
            </a:r>
            <a:endParaRPr lang="en-US" sz="1400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35821" y="1336785"/>
            <a:ext cx="4305300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5857" y="2967859"/>
            <a:ext cx="2819399" cy="154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Connected to Putty</a:t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23988" y="1404342"/>
            <a:ext cx="6296025" cy="29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Install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on AWS server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00" y="1219201"/>
            <a:ext cx="8520600" cy="334967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you create an </a:t>
            </a:r>
            <a:r>
              <a:rPr lang="en-US" sz="2400" dirty="0" err="1"/>
              <a:t>Ubuntu</a:t>
            </a:r>
            <a:r>
              <a:rPr lang="en-US" sz="2400" dirty="0"/>
              <a:t> instance on AWS, run following commands in terminal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apt-get update 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apt-get install </a:t>
            </a:r>
            <a:r>
              <a:rPr lang="en-US" sz="2400" dirty="0" err="1"/>
              <a:t>docker.io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docker --version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container on AWS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dirty="0" smtClean="0"/>
              <a:t>s</a:t>
            </a:r>
            <a:r>
              <a:rPr lang="en" dirty="0" smtClean="0"/>
              <a:t>udo docker run --</a:t>
            </a:r>
            <a:r>
              <a:rPr lang="en-US" dirty="0" err="1" smtClean="0"/>
              <a:t>rm</a:t>
            </a:r>
            <a:r>
              <a:rPr lang="en" dirty="0" smtClean="0"/>
              <a:t> -u root </a:t>
            </a:r>
            <a:r>
              <a:rPr lang="en-US" dirty="0" smtClean="0"/>
              <a:t>-p 8089:8089</a:t>
            </a:r>
            <a:r>
              <a:rPr lang="en" dirty="0" smtClean="0"/>
              <a:t> -p 8080:8080 -v jenkins-data:/var/jenkins_home -v /var/run/docker.sock:/var/run/docker.sock -v $</a:t>
            </a:r>
            <a:r>
              <a:rPr lang="en-US" dirty="0" smtClean="0"/>
              <a:t>HOME</a:t>
            </a:r>
            <a:r>
              <a:rPr lang="en" dirty="0" smtClean="0"/>
              <a:t>:/home </a:t>
            </a:r>
            <a:r>
              <a:rPr lang="en-US" i="1" dirty="0" err="1" smtClean="0"/>
              <a:t>veritycorp</a:t>
            </a:r>
            <a:r>
              <a:rPr lang="en-US" i="1" dirty="0" smtClean="0"/>
              <a:t>/</a:t>
            </a:r>
            <a:r>
              <a:rPr lang="en-US" i="1" dirty="0" err="1" smtClean="0"/>
              <a:t>devops</a:t>
            </a:r>
            <a:endParaRPr lang="e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Capture the Public DNS/IP Address of the AWS Instance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603CF83-11A3-3142-A517-3E47F0F2A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111" y="1152525"/>
            <a:ext cx="7591778" cy="341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283780"/>
            <a:ext cx="8520600" cy="62011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smtClean="0"/>
              <a:t>Unlocking Jenkis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882869"/>
            <a:ext cx="4260300" cy="31867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30200">
              <a:buSzPts val="1600"/>
            </a:pPr>
            <a:r>
              <a:rPr lang="en" sz="1200" dirty="0"/>
              <a:t>After the 2 sets of asterisks appear in the terminal/command prompt window, browse to http://&lt;&lt;IP Address&gt;&gt;:8080 and wait until the Unlock Jenkins page appears</a:t>
            </a:r>
          </a:p>
          <a:p>
            <a:pPr lvl="1" indent="-330200">
              <a:buSzPts val="1600"/>
            </a:pPr>
            <a:r>
              <a:rPr lang="en" sz="1200" dirty="0"/>
              <a:t>This is the same IP which we captured in the previous slide</a:t>
            </a:r>
            <a:endParaRPr sz="1200" dirty="0"/>
          </a:p>
          <a:p>
            <a:pPr indent="-330200">
              <a:buSzPts val="1600"/>
            </a:pPr>
            <a:r>
              <a:rPr lang="en" sz="1200" dirty="0"/>
              <a:t>From the terminal/command prompt window again, copy the automatically-generated alphanumeric password (between the 2 sets of asterisks)</a:t>
            </a:r>
            <a:endParaRPr sz="1200" dirty="0"/>
          </a:p>
          <a:p>
            <a:pPr indent="-330200">
              <a:buSzPts val="1600"/>
            </a:pPr>
            <a:r>
              <a:rPr lang="en" sz="1200" dirty="0"/>
              <a:t>On Customize Jenkins page click Install suggested plugins</a:t>
            </a:r>
          </a:p>
          <a:p>
            <a:pPr indent="-330200">
              <a:buSzPts val="1600"/>
            </a:pPr>
            <a:r>
              <a:rPr lang="en" sz="1200" b="1" dirty="0">
                <a:solidFill>
                  <a:srgbClr val="FF0000"/>
                </a:solidFill>
              </a:rPr>
              <a:t>IF YOU A</a:t>
            </a:r>
            <a:r>
              <a:rPr lang="en-US" sz="1200" b="1" dirty="0">
                <a:solidFill>
                  <a:srgbClr val="FF0000"/>
                </a:solidFill>
              </a:rPr>
              <a:t>RE RUNNING ALL THIS SECOND TIME then password will not be available on the screen. See next slide for recovering the password</a:t>
            </a:r>
            <a:endParaRPr sz="1200" b="1" dirty="0">
              <a:solidFill>
                <a:srgbClr val="FF0000"/>
              </a:solidFill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724400" y="1068588"/>
            <a:ext cx="4267200" cy="14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5127925" y="2985713"/>
            <a:ext cx="3863676" cy="116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Login to AWS &amp; Navigate to Home Page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57300"/>
            <a:ext cx="543524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FB51D-994B-493D-948F-5F5C60D5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Jenkins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A20158-A603-4ADD-9B43-937257D41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sudo</a:t>
            </a:r>
            <a:r>
              <a:rPr lang="en-US" sz="2400" dirty="0" smtClean="0"/>
              <a:t>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container ls</a:t>
            </a:r>
          </a:p>
          <a:p>
            <a:r>
              <a:rPr lang="en-US" sz="2400" dirty="0" err="1" smtClean="0"/>
              <a:t>sudo</a:t>
            </a:r>
            <a:r>
              <a:rPr lang="en-US" sz="2400" dirty="0" smtClean="0"/>
              <a:t>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exec -it &lt;container </a:t>
            </a:r>
            <a:r>
              <a:rPr lang="en-US" sz="2400" dirty="0" smtClean="0"/>
              <a:t>id&gt; </a:t>
            </a:r>
            <a:r>
              <a:rPr lang="en-US" sz="2400" dirty="0"/>
              <a:t>/bin/bash</a:t>
            </a:r>
          </a:p>
          <a:p>
            <a:r>
              <a:rPr lang="en-US" sz="2400" dirty="0"/>
              <a:t>cat /</a:t>
            </a:r>
            <a:r>
              <a:rPr lang="en-US" sz="2400" dirty="0" err="1" smtClean="0"/>
              <a:t>var</a:t>
            </a:r>
            <a:r>
              <a:rPr lang="en-US" sz="2400" dirty="0" smtClean="0"/>
              <a:t>/</a:t>
            </a:r>
            <a:r>
              <a:rPr lang="en-US" sz="2400" dirty="0" err="1" smtClean="0"/>
              <a:t>jenkins_home</a:t>
            </a:r>
            <a:r>
              <a:rPr lang="en-US" sz="2400" dirty="0" smtClean="0"/>
              <a:t>/secrets/</a:t>
            </a:r>
            <a:r>
              <a:rPr lang="en-US" sz="2400" dirty="0" err="1" smtClean="0"/>
              <a:t>initialAdminPassword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9509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220718"/>
            <a:ext cx="8520600" cy="6516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smtClean="0"/>
              <a:t>Getting Started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507294"/>
            <a:ext cx="4575000" cy="2562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When the Create First Admin User page appears, specify your details in the respective fields and click Save and Finish.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When the Jenkins is ready page appears, click Start using Jenkins.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Please note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This page may indicate Jenkins is almost ready! instead and if so, click Restart.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If the page doesn’t automatically refresh after a minute, use your web browser to refresh the page manually.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1" indent="-304800">
              <a:spcBef>
                <a:spcPts val="0"/>
              </a:spcBef>
              <a:buClr>
                <a:srgbClr val="292B2C"/>
              </a:buClr>
              <a:buSzPts val="1200"/>
              <a:buFont typeface="Roboto"/>
              <a:buChar char="○"/>
            </a:pPr>
            <a:r>
              <a:rPr lang="en" sz="1200" dirty="0">
                <a:solidFill>
                  <a:srgbClr val="292B2C"/>
                </a:solidFill>
                <a:latin typeface="Roboto"/>
                <a:ea typeface="Roboto"/>
                <a:cs typeface="Roboto"/>
                <a:sym typeface="Roboto"/>
              </a:rPr>
              <a:t>If required, log in to Jenkins with the credentials of the user you just created and you’re ready to start using Jenkins!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>
              <a:buClr>
                <a:srgbClr val="292B2C"/>
              </a:buClr>
              <a:buSzPts val="1200"/>
            </a:pPr>
            <a:r>
              <a:rPr lang="en" sz="1050" dirty="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stop the </a:t>
            </a:r>
            <a:r>
              <a:rPr lang="en" sz="1050" dirty="0" smtClean="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Docker </a:t>
            </a:r>
            <a:r>
              <a:rPr lang="en" sz="1050" dirty="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container by typing </a:t>
            </a:r>
            <a:r>
              <a:rPr lang="en" sz="950" dirty="0">
                <a:solidFill>
                  <a:srgbClr val="BD4147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Ctrl-C</a:t>
            </a:r>
            <a:endParaRPr sz="1200">
              <a:solidFill>
                <a:srgbClr val="29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86700" y="1086169"/>
            <a:ext cx="1999824" cy="121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034375" y="1269703"/>
            <a:ext cx="1899076" cy="85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5351278" y="2305612"/>
            <a:ext cx="3208251" cy="9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175" y="3312731"/>
            <a:ext cx="3037646" cy="9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Setup </a:t>
            </a:r>
            <a:r>
              <a:rPr lang="en-US" dirty="0" err="1" smtClean="0"/>
              <a:t>Webhook</a:t>
            </a:r>
            <a:r>
              <a:rPr lang="en-US" dirty="0" smtClean="0"/>
              <a:t>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77075" cy="3416400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GitHub</a:t>
            </a:r>
            <a:r>
              <a:rPr lang="en-US" dirty="0" smtClean="0"/>
              <a:t> Web</a:t>
            </a:r>
          </a:p>
          <a:p>
            <a:r>
              <a:rPr lang="en-US" dirty="0" smtClean="0"/>
              <a:t>Go to “</a:t>
            </a:r>
            <a:r>
              <a:rPr lang="en" dirty="0" smtClean="0"/>
              <a:t>verity-devops” repository</a:t>
            </a:r>
            <a:endParaRPr lang="en-US" dirty="0" smtClean="0"/>
          </a:p>
          <a:p>
            <a:r>
              <a:rPr lang="en-US" dirty="0" smtClean="0"/>
              <a:t>Navigate to the "Settings" tab</a:t>
            </a:r>
          </a:p>
          <a:p>
            <a:r>
              <a:rPr lang="en-US" dirty="0" smtClean="0"/>
              <a:t>Select the "</a:t>
            </a:r>
            <a:r>
              <a:rPr lang="en-US" dirty="0" err="1" smtClean="0"/>
              <a:t>Webhooks</a:t>
            </a:r>
            <a:r>
              <a:rPr lang="en-US" dirty="0" smtClean="0"/>
              <a:t>" option on the left menu</a:t>
            </a:r>
          </a:p>
          <a:p>
            <a:r>
              <a:rPr lang="en-US" dirty="0" smtClean="0"/>
              <a:t>Click "Add </a:t>
            </a:r>
            <a:r>
              <a:rPr lang="en-US" dirty="0" err="1" smtClean="0"/>
              <a:t>webhook</a:t>
            </a:r>
            <a:r>
              <a:rPr lang="en-US" dirty="0" smtClean="0"/>
              <a:t>"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9137" y="1085850"/>
            <a:ext cx="1934528" cy="252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0516" y="3286941"/>
            <a:ext cx="4457700" cy="89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Settings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342635" cy="3416400"/>
          </a:xfrm>
        </p:spPr>
        <p:txBody>
          <a:bodyPr/>
          <a:lstStyle/>
          <a:p>
            <a:pPr>
              <a:buNone/>
            </a:pPr>
            <a:r>
              <a:rPr lang="en-US" sz="1100" dirty="0" smtClean="0"/>
              <a:t>For "Payload URL":</a:t>
            </a:r>
          </a:p>
          <a:p>
            <a:r>
              <a:rPr lang="en-US" sz="1100" dirty="0" smtClean="0"/>
              <a:t>Use the address for the </a:t>
            </a:r>
            <a:r>
              <a:rPr lang="en-US" sz="1100" dirty="0" err="1" smtClean="0"/>
              <a:t>aws</a:t>
            </a:r>
            <a:r>
              <a:rPr lang="en-US" sz="1100" dirty="0" smtClean="0"/>
              <a:t> server instance (e.g. </a:t>
            </a:r>
            <a:r>
              <a:rPr lang="en-US" sz="1100" dirty="0" smtClean="0">
                <a:hlinkClick r:id="rId2"/>
              </a:rPr>
              <a:t>http://ec2-3-86-64-81.compute-1.amazonaws.com:8080/</a:t>
            </a:r>
            <a:r>
              <a:rPr lang="en-US" sz="1100" dirty="0" smtClean="0"/>
              <a:t>)</a:t>
            </a:r>
          </a:p>
          <a:p>
            <a:r>
              <a:rPr lang="en-US" sz="1100" dirty="0" smtClean="0"/>
              <a:t>Add </a:t>
            </a:r>
            <a:r>
              <a:rPr lang="en-US" sz="1100" b="1" dirty="0" smtClean="0"/>
              <a:t>/</a:t>
            </a:r>
            <a:r>
              <a:rPr lang="en-US" sz="1100" b="1" dirty="0" err="1" smtClean="0"/>
              <a:t>github-webhook</a:t>
            </a:r>
            <a:r>
              <a:rPr lang="en-US" sz="1100" b="1" dirty="0" smtClean="0"/>
              <a:t>/ </a:t>
            </a:r>
            <a:r>
              <a:rPr lang="en-US" sz="1100" dirty="0" smtClean="0"/>
              <a:t>to the end of it example: http://ec2-3-86-64-81.compute-1.amazonaws.com:8080/github-webhook/</a:t>
            </a:r>
          </a:p>
          <a:p>
            <a:r>
              <a:rPr lang="en-US" sz="1100" dirty="0" smtClean="0"/>
              <a:t>Select "application/</a:t>
            </a:r>
            <a:r>
              <a:rPr lang="en-US" sz="1100" dirty="0" err="1" smtClean="0"/>
              <a:t>json</a:t>
            </a:r>
            <a:r>
              <a:rPr lang="en-US" sz="1100" dirty="0" smtClean="0"/>
              <a:t>" as the encoding type</a:t>
            </a:r>
          </a:p>
          <a:p>
            <a:r>
              <a:rPr lang="en-US" sz="1100" dirty="0" smtClean="0"/>
              <a:t>Leave "Secret" blank (unless a secret has been created and configured in the Jenkins "Configure System -&gt; </a:t>
            </a:r>
            <a:r>
              <a:rPr lang="en-US" sz="1100" dirty="0" err="1" smtClean="0"/>
              <a:t>GitHub</a:t>
            </a:r>
            <a:r>
              <a:rPr lang="en-US" sz="1100" dirty="0" smtClean="0"/>
              <a:t> </a:t>
            </a:r>
            <a:r>
              <a:rPr lang="en-US" sz="1100" dirty="0" err="1" smtClean="0"/>
              <a:t>plugin</a:t>
            </a:r>
            <a:r>
              <a:rPr lang="en-US" sz="1100" dirty="0" smtClean="0"/>
              <a:t>" section)</a:t>
            </a:r>
          </a:p>
          <a:p>
            <a:r>
              <a:rPr lang="en-US" sz="1100" dirty="0" smtClean="0"/>
              <a:t>Select “Just the push event"</a:t>
            </a:r>
          </a:p>
          <a:p>
            <a:r>
              <a:rPr lang="en-US" sz="1100" dirty="0" smtClean="0"/>
              <a:t>Make sure "Active" is checked</a:t>
            </a:r>
          </a:p>
          <a:p>
            <a:r>
              <a:rPr lang="en-US" sz="1100" dirty="0" smtClean="0"/>
              <a:t>Click "Add </a:t>
            </a:r>
            <a:r>
              <a:rPr lang="en-US" sz="1100" dirty="0" err="1" smtClean="0"/>
              <a:t>Webhook</a:t>
            </a:r>
            <a:r>
              <a:rPr lang="en-US" sz="1100" dirty="0" smtClean="0"/>
              <a:t>"</a:t>
            </a:r>
          </a:p>
          <a:p>
            <a:endParaRPr lang="en-US" sz="1100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046661"/>
            <a:ext cx="27432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66756" y="4124597"/>
            <a:ext cx="3086100" cy="82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000" dirty="0" smtClean="0">
                <a:sym typeface="Calibri"/>
              </a:rPr>
              <a:t>Create Pipeline </a:t>
            </a:r>
            <a:r>
              <a:rPr lang="en" sz="3000" dirty="0" smtClean="0"/>
              <a:t>P</a:t>
            </a:r>
            <a:r>
              <a:rPr lang="en" sz="3000" dirty="0" smtClean="0">
                <a:sym typeface="Calibri"/>
              </a:rPr>
              <a:t>roject</a:t>
            </a:r>
            <a:endParaRPr lang="en-US" sz="30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4116608" cy="3416400"/>
          </a:xfrm>
        </p:spPr>
        <p:txBody>
          <a:bodyPr>
            <a:normAutofit fontScale="62500" lnSpcReduction="20000"/>
          </a:bodyPr>
          <a:lstStyle/>
          <a:p>
            <a:pPr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 to Jenkins Dashboard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“New Item” at top left section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item name(e.g. verity-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devops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 &gt; Select Pipeline &gt; Click OK</a:t>
            </a:r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cs typeface="Calibri"/>
                <a:sym typeface="Calibri"/>
              </a:rPr>
              <a:t>Select ”</a:t>
            </a:r>
            <a:r>
              <a:rPr lang="en-US" dirty="0" err="1" smtClean="0">
                <a:solidFill>
                  <a:schemeClr val="dk1"/>
                </a:solidFill>
                <a:cs typeface="Calibri"/>
                <a:sym typeface="Calibri"/>
              </a:rPr>
              <a:t>GitHub</a:t>
            </a:r>
            <a:r>
              <a:rPr lang="en-US" dirty="0" smtClean="0">
                <a:solidFill>
                  <a:schemeClr val="dk1"/>
                </a:solidFill>
                <a:cs typeface="Calibri"/>
                <a:sym typeface="Calibri"/>
              </a:rPr>
              <a:t> hook trigger for </a:t>
            </a:r>
            <a:r>
              <a:rPr lang="en-US" dirty="0" err="1" smtClean="0">
                <a:solidFill>
                  <a:schemeClr val="dk1"/>
                </a:solidFill>
                <a:cs typeface="Calibri"/>
                <a:sym typeface="Calibri"/>
              </a:rPr>
              <a:t>GITScm</a:t>
            </a:r>
            <a:r>
              <a:rPr lang="en-US" dirty="0" smtClean="0">
                <a:solidFill>
                  <a:schemeClr val="dk1"/>
                </a:solidFill>
                <a:cs typeface="Calibri"/>
                <a:sym typeface="Calibri"/>
              </a:rPr>
              <a:t> polling” checkbox under Build Triggers section</a:t>
            </a:r>
            <a:endParaRPr lang="en-US" dirty="0" smtClean="0">
              <a:solidFill>
                <a:schemeClr val="dk1"/>
              </a:solidFill>
              <a:cs typeface="Calibri"/>
            </a:endParaRPr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 to Pipeline section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Choose the ”Pipeline script from SCM” option from the ”Definition” field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Choose the ”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” option from the ”SCM” field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your Repository URL(e.g. </a:t>
            </a:r>
            <a:r>
              <a:rPr lang="en-US" sz="1200" u="sng" dirty="0" smtClean="0">
                <a:solidFill>
                  <a:schemeClr val="hlink"/>
                </a:solidFill>
              </a:rPr>
              <a:t>https://github.com/&lt;Your username&gt;/verity-</a:t>
            </a:r>
            <a:r>
              <a:rPr lang="en-US" sz="1200" u="sng" dirty="0" err="1" smtClean="0">
                <a:solidFill>
                  <a:schemeClr val="hlink"/>
                </a:solidFill>
              </a:rPr>
              <a:t>devops</a:t>
            </a:r>
            <a:r>
              <a:rPr lang="en-US" dirty="0" smtClean="0">
                <a:ea typeface="Calibri"/>
                <a:cs typeface="Calibri"/>
                <a:sym typeface="Calibri"/>
              </a:rPr>
              <a:t>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Enter “Jenkinsfile.txt” under “Script Path” section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Apply</a:t>
            </a:r>
            <a:endParaRPr lang="en-US" dirty="0" smtClean="0"/>
          </a:p>
          <a:p>
            <a:pPr>
              <a:spcBef>
                <a:spcPts val="3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Click Save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7D58A9-BB55-4924-B408-615CDBE7917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155" y="1160962"/>
            <a:ext cx="4457700" cy="134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3000" dirty="0" smtClean="0">
                <a:sym typeface="Calibri"/>
              </a:rPr>
              <a:t>Run Pipeline Project</a:t>
            </a:r>
            <a:endParaRPr lang="en-US" sz="3000" dirty="0" smtClean="0"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7175" indent="-257175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Make some changes in code on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57175" indent="-257175"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Pipeline project will be triggered automatically on Jenkins, once you make any changes on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endParaRPr lang="en-US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257175" indent="-257175">
              <a:buClr>
                <a:schemeClr val="dk1"/>
              </a:buClr>
              <a:buSzPts val="2000"/>
              <a:buNone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Note: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GitHub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Webhook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may take some time to be connected with Jenkins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Stop the Instance once you are done with your work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6256" y="1276043"/>
            <a:ext cx="5638800" cy="1335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Invoking EC2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57300"/>
            <a:ext cx="6477000" cy="250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EC2 Dashboard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00150"/>
            <a:ext cx="6557468" cy="286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3716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Launch Instance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Choosing an AMI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6689" y="1683627"/>
            <a:ext cx="8229600" cy="245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Choosing </a:t>
            </a:r>
            <a:r>
              <a:rPr lang="en-US" sz="3600" dirty="0" err="1" smtClean="0"/>
              <a:t>Ubuntu</a:t>
            </a:r>
            <a:r>
              <a:rPr lang="en-US" sz="3600" dirty="0" smtClean="0"/>
              <a:t> Image</a:t>
            </a:r>
            <a:br>
              <a:rPr lang="en-US" sz="3600" dirty="0" smtClean="0"/>
            </a:br>
            <a:r>
              <a:rPr lang="en-US" sz="3600" b="1" dirty="0" smtClean="0">
                <a:solidFill>
                  <a:srgbClr val="FF0000"/>
                </a:solidFill>
              </a:rPr>
              <a:t>Do not use any other image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28951"/>
            <a:ext cx="8229600" cy="73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609600" y="18288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Select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Choosing Instance Type(t2.small)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54305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Configure Instance Details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600200"/>
            <a:ext cx="6324600" cy="199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Configuring Instance Details(Keep as default)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14451"/>
            <a:ext cx="6172200" cy="196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154305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Click Next: Add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I" id="{395F5188-59B8-DD43-985C-595C15C29AB3}" vid="{B257473D-1D28-4C4E-B603-9C32BD286EF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</Template>
  <TotalTime>4001</TotalTime>
  <Words>900</Words>
  <Application>Microsoft Macintosh PowerPoint</Application>
  <PresentationFormat>On-screen Show (16:9)</PresentationFormat>
  <Paragraphs>134</Paragraphs>
  <Slides>36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36</vt:i4>
      </vt:variant>
      <vt:variant>
        <vt:lpstr>Custom Shows</vt:lpstr>
      </vt:variant>
      <vt:variant>
        <vt:i4>1</vt:i4>
      </vt:variant>
    </vt:vector>
  </HeadingPairs>
  <TitlesOfParts>
    <vt:vector size="53" baseType="lpstr">
      <vt:lpstr>Arial</vt:lpstr>
      <vt:lpstr>Wingdings</vt:lpstr>
      <vt:lpstr>Roboto</vt:lpstr>
      <vt:lpstr>Courier New</vt:lpstr>
      <vt:lpstr>Calibri</vt:lpstr>
      <vt:lpstr>Calibri Light</vt:lpstr>
      <vt:lpstr>Rockwell</vt:lpstr>
      <vt:lpstr>Glasgow-Medium</vt:lpstr>
      <vt:lpstr>Webdings</vt:lpstr>
      <vt:lpstr>Wingdings 2</vt:lpstr>
      <vt:lpstr>Rambla</vt:lpstr>
      <vt:lpstr>AI</vt:lpstr>
      <vt:lpstr>Custom Design</vt:lpstr>
      <vt:lpstr>Simple Light</vt:lpstr>
      <vt:lpstr>1_Simple Light</vt:lpstr>
      <vt:lpstr>Office Theme</vt:lpstr>
      <vt:lpstr>Exercise</vt:lpstr>
      <vt:lpstr>AWS and Docker</vt:lpstr>
      <vt:lpstr>Login to AWS &amp; Navigate to Home Page  </vt:lpstr>
      <vt:lpstr>Invoking EC2 </vt:lpstr>
      <vt:lpstr>EC2 Dashboard </vt:lpstr>
      <vt:lpstr>Choosing an AMI </vt:lpstr>
      <vt:lpstr>Choosing Ubuntu Image Do not use any other image   </vt:lpstr>
      <vt:lpstr>Choosing Instance Type(t2.small)  </vt:lpstr>
      <vt:lpstr>Configuring Instance Details(Keep as default) </vt:lpstr>
      <vt:lpstr>Adding Storage(Keep as default) </vt:lpstr>
      <vt:lpstr>Adding Tags(Keep as default) </vt:lpstr>
      <vt:lpstr>Configuring Security Group(Keep as default) </vt:lpstr>
      <vt:lpstr>Reviewing  </vt:lpstr>
      <vt:lpstr>Key-Pair Creation </vt:lpstr>
      <vt:lpstr>Launch Status </vt:lpstr>
      <vt:lpstr>EC2 Dashboard </vt:lpstr>
      <vt:lpstr>Running Instance </vt:lpstr>
      <vt:lpstr>Create an In-bound rule on AWS </vt:lpstr>
      <vt:lpstr>Running Instance </vt:lpstr>
      <vt:lpstr>Connecting To Instance  </vt:lpstr>
      <vt:lpstr>Using Puttygen to Import Key </vt:lpstr>
      <vt:lpstr>Using Putty to Connect </vt:lpstr>
      <vt:lpstr>User  ubuntu/ec2-user </vt:lpstr>
      <vt:lpstr>Selecting the Private Key </vt:lpstr>
      <vt:lpstr>Connected to Putty </vt:lpstr>
      <vt:lpstr>Install Docker on AWS server  </vt:lpstr>
      <vt:lpstr>Run the container on AWS server</vt:lpstr>
      <vt:lpstr>Capture the Public DNS/IP Address of the AWS Instance</vt:lpstr>
      <vt:lpstr>Unlocking Jenkis</vt:lpstr>
      <vt:lpstr>Getting Jenkins Password</vt:lpstr>
      <vt:lpstr>Getting Started</vt:lpstr>
      <vt:lpstr>Setup Webhook on GitHub</vt:lpstr>
      <vt:lpstr>GitHub Settings</vt:lpstr>
      <vt:lpstr>Create Pipeline Project</vt:lpstr>
      <vt:lpstr>Run Pipeline Project</vt:lpstr>
      <vt:lpstr>Stop the Instance once you are done with your work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In Testing</dc:title>
  <dc:creator>vipul</dc:creator>
  <cp:lastModifiedBy>Umang Agarwal</cp:lastModifiedBy>
  <cp:revision>138</cp:revision>
  <dcterms:modified xsi:type="dcterms:W3CDTF">2019-08-27T03:22:40Z</dcterms:modified>
</cp:coreProperties>
</file>